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332" r:id="rId1"/>
  </p:sldMasterIdLst>
  <p:sldIdLst>
    <p:sldId id="256" r:id="rId2"/>
    <p:sldId id="257" r:id="rId3"/>
    <p:sldId id="266" r:id="rId4"/>
    <p:sldId id="258" r:id="rId5"/>
    <p:sldId id="262" r:id="rId6"/>
    <p:sldId id="259" r:id="rId7"/>
    <p:sldId id="260" r:id="rId8"/>
    <p:sldId id="261" r:id="rId9"/>
    <p:sldId id="263" r:id="rId10"/>
    <p:sldId id="264" r:id="rId11"/>
    <p:sldId id="265"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49" d="100"/>
          <a:sy n="49" d="100"/>
        </p:scale>
        <p:origin x="-1662" y="-96"/>
      </p:cViewPr>
      <p:guideLst>
        <p:guide orient="horz" pos="2160"/>
        <p:guide pos="288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ight Triangle 6"/>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2380" y="-925"/>
            <a:ext cx="9146380"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rot="19140000">
            <a:off x="817112" y="1730403"/>
            <a:ext cx="5648623" cy="1204306"/>
          </a:xfrm>
        </p:spPr>
        <p:txBody>
          <a:bodyPr bIns="9144" anchor="b"/>
          <a:lstStyle>
            <a:lvl1pPr>
              <a:defRPr sz="3200"/>
            </a:lvl1pPr>
          </a:lstStyle>
          <a:p>
            <a:r>
              <a:rPr lang="en-US" smtClean="0"/>
              <a:t>Click to edit Master title style</a:t>
            </a:r>
            <a:endParaRPr lang="en-US" dirty="0"/>
          </a:p>
        </p:txBody>
      </p:sp>
      <p:sp>
        <p:nvSpPr>
          <p:cNvPr id="3" name="Subtitle 2"/>
          <p:cNvSpPr>
            <a:spLocks noGrp="1"/>
          </p:cNvSpPr>
          <p:nvPr>
            <p:ph type="subTitle" idx="1"/>
          </p:nvPr>
        </p:nvSpPr>
        <p:spPr>
          <a:xfrm rot="19140000">
            <a:off x="1212277" y="2470925"/>
            <a:ext cx="6511131" cy="329259"/>
          </a:xfrm>
        </p:spPr>
        <p:txBody>
          <a:bodyPr tIns="9144">
            <a:normAutofit/>
          </a:bodyPr>
          <a:lstStyle>
            <a:lvl1pPr marL="0" indent="0" algn="l">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7FF7C119-0A4D-48C5-8DDC-FDFC84B98771}" type="datetimeFigureOut">
              <a:rPr lang="en-US" smtClean="0"/>
              <a:pPr/>
              <a:t>9/8/2021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CD78358-CF9C-41B5-B03B-B485CA6E38A1}"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FF7C119-0A4D-48C5-8DDC-FDFC84B98771}" type="datetimeFigureOut">
              <a:rPr lang="en-US" smtClean="0"/>
              <a:pPr/>
              <a:t>9/8/2021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CD78358-CF9C-41B5-B03B-B485CA6E38A1}"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2057400" cy="4678362"/>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9"/>
            <a:ext cx="6019800" cy="467836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FF7C119-0A4D-48C5-8DDC-FDFC84B98771}" type="datetimeFigureOut">
              <a:rPr lang="en-US" smtClean="0"/>
              <a:pPr/>
              <a:t>9/8/2021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CD78358-CF9C-41B5-B03B-B485CA6E38A1}"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FF7C119-0A4D-48C5-8DDC-FDFC84B98771}" type="datetimeFigureOut">
              <a:rPr lang="en-US" smtClean="0"/>
              <a:pPr/>
              <a:t>9/8/2021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CD78358-CF9C-41B5-B03B-B485CA6E38A1}"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8" name="Freeform 7"/>
          <p:cNvSpPr/>
          <p:nvPr/>
        </p:nvSpPr>
        <p:spPr>
          <a:xfrm>
            <a:off x="-2380" y="-925"/>
            <a:ext cx="9146380"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ight Triangle 6"/>
          <p:cNvSpPr/>
          <p:nvPr/>
        </p:nvSpPr>
        <p:spPr>
          <a:xfrm>
            <a:off x="0" y="2647950"/>
            <a:ext cx="3571875" cy="4210050"/>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19140000">
            <a:off x="819399" y="1726737"/>
            <a:ext cx="5650992" cy="1207509"/>
          </a:xfrm>
        </p:spPr>
        <p:txBody>
          <a:bodyPr bIns="9144" anchor="b"/>
          <a:lstStyle>
            <a:lvl1pPr algn="l">
              <a:defRPr kumimoji="0" lang="en-US" sz="3200" b="0" i="0" u="none" strike="noStrike" kern="1200" cap="all" spc="0" normalizeH="0" baseline="0" noProof="0" dirty="0" smtClean="0">
                <a:ln>
                  <a:noFill/>
                </a:ln>
                <a:solidFill>
                  <a:schemeClr val="tx1"/>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en-US" smtClean="0"/>
              <a:t>Click to edit Master title style</a:t>
            </a:r>
            <a:endParaRPr lang="en-US" dirty="0"/>
          </a:p>
        </p:txBody>
      </p:sp>
      <p:sp>
        <p:nvSpPr>
          <p:cNvPr id="3" name="Text Placeholder 2"/>
          <p:cNvSpPr>
            <a:spLocks noGrp="1"/>
          </p:cNvSpPr>
          <p:nvPr>
            <p:ph type="body" idx="1"/>
          </p:nvPr>
        </p:nvSpPr>
        <p:spPr>
          <a:xfrm rot="19140000">
            <a:off x="1216152" y="2468304"/>
            <a:ext cx="6510528" cy="329184"/>
          </a:xfrm>
        </p:spPr>
        <p:txBody>
          <a:bodyPr anchor="t">
            <a:normAutofit/>
          </a:bodyPr>
          <a:lstStyle>
            <a:lvl1pPr marL="0" indent="0">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en-US" smtClean="0"/>
              <a:t>Click to edit Master text styles</a:t>
            </a:r>
          </a:p>
        </p:txBody>
      </p:sp>
      <p:sp>
        <p:nvSpPr>
          <p:cNvPr id="4" name="Date Placeholder 3"/>
          <p:cNvSpPr>
            <a:spLocks noGrp="1"/>
          </p:cNvSpPr>
          <p:nvPr>
            <p:ph type="dt" sz="half" idx="10"/>
          </p:nvPr>
        </p:nvSpPr>
        <p:spPr/>
        <p:txBody>
          <a:bodyPr/>
          <a:lstStyle/>
          <a:p>
            <a:fld id="{7FF7C119-0A4D-48C5-8DDC-FDFC84B98771}" type="datetimeFigureOut">
              <a:rPr lang="en-US" smtClean="0"/>
              <a:pPr/>
              <a:t>9/8/2021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CD78358-CF9C-41B5-B03B-B485CA6E38A1}"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822960" y="1097280"/>
            <a:ext cx="32004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700016" y="1097280"/>
            <a:ext cx="32004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7FF7C119-0A4D-48C5-8DDC-FDFC84B98771}" type="datetimeFigureOut">
              <a:rPr lang="en-US" smtClean="0"/>
              <a:pPr/>
              <a:t>9/8/2021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CD78358-CF9C-41B5-B03B-B485CA6E38A1}" type="slidenum">
              <a:rPr lang="en-US" smtClean="0"/>
              <a:pPr/>
              <a:t>‹#›</a:t>
            </a:fld>
            <a:endParaRPr lang="en-US"/>
          </a:p>
        </p:txBody>
      </p:sp>
      <p:sp>
        <p:nvSpPr>
          <p:cNvPr id="8" name="Title 7"/>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822960" y="1097280"/>
            <a:ext cx="32004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en-US" smtClean="0"/>
              <a:t>Click to edit Master text styles</a:t>
            </a:r>
          </a:p>
        </p:txBody>
      </p:sp>
      <p:sp>
        <p:nvSpPr>
          <p:cNvPr id="4" name="Content Placeholder 3"/>
          <p:cNvSpPr>
            <a:spLocks noGrp="1"/>
          </p:cNvSpPr>
          <p:nvPr>
            <p:ph sz="half" idx="2"/>
          </p:nvPr>
        </p:nvSpPr>
        <p:spPr>
          <a:xfrm>
            <a:off x="819150" y="1701848"/>
            <a:ext cx="32004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700016" y="1097280"/>
            <a:ext cx="32004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en-US" smtClean="0"/>
              <a:t>Click to edit Master text styles</a:t>
            </a:r>
          </a:p>
        </p:txBody>
      </p:sp>
      <p:sp>
        <p:nvSpPr>
          <p:cNvPr id="6" name="Content Placeholder 5"/>
          <p:cNvSpPr>
            <a:spLocks noGrp="1"/>
          </p:cNvSpPr>
          <p:nvPr>
            <p:ph sz="quarter" idx="4"/>
          </p:nvPr>
        </p:nvSpPr>
        <p:spPr>
          <a:xfrm>
            <a:off x="4700016" y="1701848"/>
            <a:ext cx="32004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7FF7C119-0A4D-48C5-8DDC-FDFC84B98771}" type="datetimeFigureOut">
              <a:rPr lang="en-US" smtClean="0"/>
              <a:pPr/>
              <a:t>9/8/2021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CD78358-CF9C-41B5-B03B-B485CA6E38A1}"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FF7C119-0A4D-48C5-8DDC-FDFC84B98771}" type="datetimeFigureOut">
              <a:rPr lang="en-US" smtClean="0"/>
              <a:pPr/>
              <a:t>9/8/2021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CD78358-CF9C-41B5-B03B-B485CA6E38A1}"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FF7C119-0A4D-48C5-8DDC-FDFC84B98771}" type="datetimeFigureOut">
              <a:rPr lang="en-US" smtClean="0"/>
              <a:pPr/>
              <a:t>9/8/2021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CD78358-CF9C-41B5-B03B-B485CA6E38A1}"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7" name="Right Triangle 16"/>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ight Triangle 17"/>
          <p:cNvSpPr/>
          <p:nvPr/>
        </p:nvSpPr>
        <p:spPr>
          <a:xfrm rot="5400000">
            <a:off x="433389" y="-433387"/>
            <a:ext cx="6858000" cy="7724778"/>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2" name="Title 1"/>
          <p:cNvSpPr>
            <a:spLocks noGrp="1"/>
          </p:cNvSpPr>
          <p:nvPr>
            <p:ph type="title"/>
          </p:nvPr>
        </p:nvSpPr>
        <p:spPr>
          <a:xfrm rot="19140000">
            <a:off x="784930" y="1576103"/>
            <a:ext cx="5212080" cy="1089427"/>
          </a:xfrm>
        </p:spPr>
        <p:txBody>
          <a:bodyPr bIns="0" anchor="b"/>
          <a:lstStyle>
            <a:lvl1pPr algn="l">
              <a:defRPr kumimoji="0" lang="en-US" sz="2800" b="0" i="0" u="none" strike="noStrike" kern="1200" cap="all" spc="0" normalizeH="0" baseline="0" noProof="0" dirty="0" smtClean="0">
                <a:ln>
                  <a:noFill/>
                </a:ln>
                <a:solidFill>
                  <a:srgbClr val="FFFFFF"/>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en-US" smtClean="0"/>
              <a:t>Click to edit Master title style</a:t>
            </a:r>
            <a:endParaRPr lang="en-US" dirty="0"/>
          </a:p>
        </p:txBody>
      </p:sp>
      <p:sp>
        <p:nvSpPr>
          <p:cNvPr id="3" name="Content Placeholder 2"/>
          <p:cNvSpPr>
            <a:spLocks noGrp="1"/>
          </p:cNvSpPr>
          <p:nvPr>
            <p:ph idx="1"/>
          </p:nvPr>
        </p:nvSpPr>
        <p:spPr>
          <a:xfrm>
            <a:off x="4749552" y="2618912"/>
            <a:ext cx="3807779" cy="332468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rot="19140000">
            <a:off x="1297954" y="2253385"/>
            <a:ext cx="5794760" cy="623314"/>
          </a:xfrm>
        </p:spPr>
        <p:txBody>
          <a:bodyPr>
            <a:normAutofit/>
          </a:bodyPr>
          <a:lstStyle>
            <a:lvl1pPr marL="0" indent="0">
              <a:buNone/>
              <a:defRPr lang="en-US" sz="1400" b="1" kern="1200" dirty="0" smtClean="0">
                <a:solidFill>
                  <a:srgbClr val="FFFFFF"/>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marR="0" lvl="0" indent="0" algn="l" defTabSz="914400" rtl="0" eaLnBrk="1" fontAlgn="auto" latinLnBrk="0" hangingPunct="1">
              <a:lnSpc>
                <a:spcPct val="100000"/>
              </a:lnSpc>
              <a:spcBef>
                <a:spcPts val="300"/>
              </a:spcBef>
              <a:spcAft>
                <a:spcPts val="0"/>
              </a:spcAft>
              <a:buClr>
                <a:schemeClr val="accent1"/>
              </a:buClr>
              <a:buSzPct val="100000"/>
              <a:buFont typeface="Arial" pitchFamily="34" charset="0"/>
              <a:buNone/>
              <a:tabLst/>
              <a:defRPr/>
            </a:pPr>
            <a:r>
              <a:rPr lang="en-US" smtClean="0"/>
              <a:t>Click to edit Master text styles</a:t>
            </a:r>
          </a:p>
        </p:txBody>
      </p:sp>
      <p:sp>
        <p:nvSpPr>
          <p:cNvPr id="5" name="Date Placeholder 4"/>
          <p:cNvSpPr>
            <a:spLocks noGrp="1"/>
          </p:cNvSpPr>
          <p:nvPr>
            <p:ph type="dt" sz="half" idx="10"/>
          </p:nvPr>
        </p:nvSpPr>
        <p:spPr/>
        <p:txBody>
          <a:bodyPr/>
          <a:lstStyle/>
          <a:p>
            <a:fld id="{7FF7C119-0A4D-48C5-8DDC-FDFC84B98771}" type="datetimeFigureOut">
              <a:rPr lang="en-US" smtClean="0"/>
              <a:pPr/>
              <a:t>9/8/2021</a:t>
            </a:fld>
            <a:endParaRPr lang="en-US"/>
          </a:p>
        </p:txBody>
      </p:sp>
      <p:sp>
        <p:nvSpPr>
          <p:cNvPr id="6" name="Footer Placeholder 5"/>
          <p:cNvSpPr>
            <a:spLocks noGrp="1"/>
          </p:cNvSpPr>
          <p:nvPr>
            <p:ph type="ftr" sz="quarter" idx="11"/>
          </p:nvPr>
        </p:nvSpPr>
        <p:spPr/>
        <p:txBody>
          <a:bodyPr/>
          <a:lstStyle>
            <a:lvl1pPr>
              <a:defRPr>
                <a:solidFill>
                  <a:schemeClr val="tx2"/>
                </a:solidFill>
              </a:defRPr>
            </a:lvl1pPr>
          </a:lstStyle>
          <a:p>
            <a:endParaRPr lang="en-US"/>
          </a:p>
        </p:txBody>
      </p:sp>
      <p:sp>
        <p:nvSpPr>
          <p:cNvPr id="7" name="Slide Number Placeholder 6"/>
          <p:cNvSpPr>
            <a:spLocks noGrp="1"/>
          </p:cNvSpPr>
          <p:nvPr>
            <p:ph type="sldNum" sz="quarter" idx="12"/>
          </p:nvPr>
        </p:nvSpPr>
        <p:spPr>
          <a:ln>
            <a:solidFill>
              <a:schemeClr val="tx2"/>
            </a:solidFill>
          </a:ln>
        </p:spPr>
        <p:txBody>
          <a:bodyPr/>
          <a:lstStyle>
            <a:lvl1pPr>
              <a:defRPr>
                <a:solidFill>
                  <a:schemeClr val="tx2"/>
                </a:solidFill>
              </a:defRPr>
            </a:lvl1pPr>
          </a:lstStyle>
          <a:p>
            <a:fld id="{ECD78358-CF9C-41B5-B03B-B485CA6E38A1}"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1" name="Picture Placeholder 10"/>
          <p:cNvSpPr>
            <a:spLocks noGrp="1"/>
          </p:cNvSpPr>
          <p:nvPr>
            <p:ph type="pic" sz="quarter" idx="14"/>
          </p:nvPr>
        </p:nvSpPr>
        <p:spPr>
          <a:xfrm>
            <a:off x="2028825" y="0"/>
            <a:ext cx="7115175" cy="6858000"/>
          </a:xfrm>
          <a:custGeom>
            <a:avLst/>
            <a:gdLst>
              <a:gd name="connsiteX0" fmla="*/ 0 w 7104888"/>
              <a:gd name="connsiteY0" fmla="*/ 0 h 6858000"/>
              <a:gd name="connsiteX1" fmla="*/ 7104888 w 7104888"/>
              <a:gd name="connsiteY1" fmla="*/ 0 h 6858000"/>
              <a:gd name="connsiteX2" fmla="*/ 7104888 w 7104888"/>
              <a:gd name="connsiteY2" fmla="*/ 6858000 h 6858000"/>
              <a:gd name="connsiteX3" fmla="*/ 0 w 7104888"/>
              <a:gd name="connsiteY3" fmla="*/ 6858000 h 6858000"/>
              <a:gd name="connsiteX4" fmla="*/ 0 w 7104888"/>
              <a:gd name="connsiteY4" fmla="*/ 0 h 6858000"/>
              <a:gd name="connsiteX0" fmla="*/ 0 w 7104888"/>
              <a:gd name="connsiteY0" fmla="*/ 0 h 6858000"/>
              <a:gd name="connsiteX1" fmla="*/ 5695188 w 7104888"/>
              <a:gd name="connsiteY1" fmla="*/ 0 h 6858000"/>
              <a:gd name="connsiteX2" fmla="*/ 7104888 w 7104888"/>
              <a:gd name="connsiteY2" fmla="*/ 0 h 6858000"/>
              <a:gd name="connsiteX3" fmla="*/ 7104888 w 7104888"/>
              <a:gd name="connsiteY3" fmla="*/ 6858000 h 6858000"/>
              <a:gd name="connsiteX4" fmla="*/ 0 w 7104888"/>
              <a:gd name="connsiteY4" fmla="*/ 6858000 h 6858000"/>
              <a:gd name="connsiteX5" fmla="*/ 0 w 7104888"/>
              <a:gd name="connsiteY5"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0287 w 7115175"/>
              <a:gd name="connsiteY4" fmla="*/ 6858000 h 6858000"/>
              <a:gd name="connsiteX5" fmla="*/ 0 w 7115175"/>
              <a:gd name="connsiteY5" fmla="*/ 5048250 h 6858000"/>
              <a:gd name="connsiteX6" fmla="*/ 10287 w 7115175"/>
              <a:gd name="connsiteY6"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10287 w 7115175"/>
              <a:gd name="connsiteY5" fmla="*/ 6858000 h 6858000"/>
              <a:gd name="connsiteX6" fmla="*/ 0 w 7115175"/>
              <a:gd name="connsiteY6" fmla="*/ 5048250 h 6858000"/>
              <a:gd name="connsiteX7" fmla="*/ 10287 w 7115175"/>
              <a:gd name="connsiteY7"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 name="connsiteX6" fmla="*/ 10287 w 7115175"/>
              <a:gd name="connsiteY6" fmla="*/ 0 h 6858000"/>
              <a:gd name="connsiteX0" fmla="*/ 0 w 7115175"/>
              <a:gd name="connsiteY0" fmla="*/ 504825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115175" h="6858000">
                <a:moveTo>
                  <a:pt x="0" y="5048250"/>
                </a:moveTo>
                <a:lnTo>
                  <a:pt x="5705475" y="0"/>
                </a:lnTo>
                <a:lnTo>
                  <a:pt x="7115175" y="0"/>
                </a:lnTo>
                <a:lnTo>
                  <a:pt x="7115175" y="6858000"/>
                </a:lnTo>
                <a:lnTo>
                  <a:pt x="1533526" y="6848475"/>
                </a:lnTo>
                <a:lnTo>
                  <a:pt x="0" y="5048250"/>
                </a:lnTo>
                <a:close/>
              </a:path>
            </a:pathLst>
          </a:custGeom>
          <a:solidFill>
            <a:schemeClr val="accent3">
              <a:alpha val="80000"/>
            </a:schemeClr>
          </a:solidFill>
        </p:spPr>
        <p:txBody>
          <a:bodyPr rIns="182880" anchor="ctr"/>
          <a:lstStyle>
            <a:lvl1pPr algn="r">
              <a:defRPr/>
            </a:lvl1pPr>
          </a:lstStyle>
          <a:p>
            <a:r>
              <a:rPr lang="en-US" smtClean="0"/>
              <a:t>Click icon to add picture</a:t>
            </a:r>
            <a:endParaRPr lang="en-US" dirty="0"/>
          </a:p>
        </p:txBody>
      </p:sp>
      <p:sp>
        <p:nvSpPr>
          <p:cNvPr id="9" name="Right Triangle 8"/>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9"/>
          <p:cNvSpPr/>
          <p:nvPr/>
        </p:nvSpPr>
        <p:spPr>
          <a:xfrm>
            <a:off x="0" y="5048250"/>
            <a:ext cx="3571875" cy="1809750"/>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1809750 h 1809750"/>
              <a:gd name="connsiteX1" fmla="*/ 1895475 w 3571875"/>
              <a:gd name="connsiteY1" fmla="*/ 0 h 1809750"/>
              <a:gd name="connsiteX2" fmla="*/ 3571875 w 3571875"/>
              <a:gd name="connsiteY2" fmla="*/ 1809750 h 1809750"/>
              <a:gd name="connsiteX3" fmla="*/ 0 w 3571875"/>
              <a:gd name="connsiteY3" fmla="*/ 1809750 h 1809750"/>
              <a:gd name="connsiteX0" fmla="*/ 0 w 3571875"/>
              <a:gd name="connsiteY0" fmla="*/ 1809750 h 1809750"/>
              <a:gd name="connsiteX1" fmla="*/ 2038350 w 3571875"/>
              <a:gd name="connsiteY1" fmla="*/ 0 h 1809750"/>
              <a:gd name="connsiteX2" fmla="*/ 3571875 w 3571875"/>
              <a:gd name="connsiteY2" fmla="*/ 1809750 h 1809750"/>
              <a:gd name="connsiteX3" fmla="*/ 0 w 3571875"/>
              <a:gd name="connsiteY3" fmla="*/ 1809750 h 1809750"/>
            </a:gdLst>
            <a:ahLst/>
            <a:cxnLst>
              <a:cxn ang="0">
                <a:pos x="connsiteX0" y="connsiteY0"/>
              </a:cxn>
              <a:cxn ang="0">
                <a:pos x="connsiteX1" y="connsiteY1"/>
              </a:cxn>
              <a:cxn ang="0">
                <a:pos x="connsiteX2" y="connsiteY2"/>
              </a:cxn>
              <a:cxn ang="0">
                <a:pos x="connsiteX3" y="connsiteY3"/>
              </a:cxn>
            </a:cxnLst>
            <a:rect l="l" t="t" r="r" b="b"/>
            <a:pathLst>
              <a:path w="3571875" h="1809750">
                <a:moveTo>
                  <a:pt x="0" y="1809750"/>
                </a:moveTo>
                <a:lnTo>
                  <a:pt x="2038350" y="0"/>
                </a:lnTo>
                <a:lnTo>
                  <a:pt x="3571875" y="1809750"/>
                </a:lnTo>
                <a:lnTo>
                  <a:pt x="0" y="1809750"/>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19140000">
            <a:off x="671197" y="1717501"/>
            <a:ext cx="5486400" cy="867444"/>
          </a:xfrm>
        </p:spPr>
        <p:txBody>
          <a:bodyPr anchor="b"/>
          <a:lstStyle>
            <a:lvl1pPr algn="l">
              <a:defRPr sz="2800" b="0">
                <a:latin typeface="+mj-lt"/>
              </a:defRPr>
            </a:lvl1pPr>
          </a:lstStyle>
          <a:p>
            <a:r>
              <a:rPr lang="en-US" smtClean="0"/>
              <a:t>Click to edit Master title style</a:t>
            </a:r>
            <a:endParaRPr lang="en-US" dirty="0"/>
          </a:p>
        </p:txBody>
      </p:sp>
      <p:sp>
        <p:nvSpPr>
          <p:cNvPr id="4" name="Text Placeholder 3"/>
          <p:cNvSpPr>
            <a:spLocks noGrp="1"/>
          </p:cNvSpPr>
          <p:nvPr>
            <p:ph type="body" sz="half" idx="2"/>
          </p:nvPr>
        </p:nvSpPr>
        <p:spPr>
          <a:xfrm rot="19140000">
            <a:off x="1143479" y="2180529"/>
            <a:ext cx="6096545" cy="740664"/>
          </a:xfrm>
        </p:spPr>
        <p:txBody>
          <a:bodyPr/>
          <a:lstStyle>
            <a:lvl1pPr marL="0" indent="0">
              <a:buNone/>
              <a:defRPr sz="14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FF7C119-0A4D-48C5-8DDC-FDFC84B98771}" type="datetimeFigureOut">
              <a:rPr lang="en-US" smtClean="0"/>
              <a:pPr/>
              <a:t>9/8/2021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CD78358-CF9C-41B5-B03B-B485CA6E38A1}"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Freeform 6"/>
          <p:cNvSpPr/>
          <p:nvPr/>
        </p:nvSpPr>
        <p:spPr>
          <a:xfrm>
            <a:off x="-2382" y="5050633"/>
            <a:ext cx="3574257" cy="1807368"/>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4210050 h 4210050"/>
              <a:gd name="connsiteX1" fmla="*/ 0 w 3571875"/>
              <a:gd name="connsiteY1" fmla="*/ 0 h 4210050"/>
              <a:gd name="connsiteX2" fmla="*/ 2028825 w 3571875"/>
              <a:gd name="connsiteY2" fmla="*/ 23883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050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812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76450 w 3571875"/>
              <a:gd name="connsiteY2" fmla="*/ 22740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245519 w 3571875"/>
              <a:gd name="connsiteY2" fmla="*/ 2405063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38350 w 3571875"/>
              <a:gd name="connsiteY2" fmla="*/ 2405063 h 4210050"/>
              <a:gd name="connsiteX3" fmla="*/ 3571875 w 3571875"/>
              <a:gd name="connsiteY3" fmla="*/ 4210050 h 4210050"/>
              <a:gd name="connsiteX4" fmla="*/ 0 w 3571875"/>
              <a:gd name="connsiteY4" fmla="*/ 4210050 h 4210050"/>
              <a:gd name="connsiteX0" fmla="*/ 0 w 3571875"/>
              <a:gd name="connsiteY0" fmla="*/ 2433637 h 2433637"/>
              <a:gd name="connsiteX1" fmla="*/ 257175 w 3571875"/>
              <a:gd name="connsiteY1" fmla="*/ 0 h 2433637"/>
              <a:gd name="connsiteX2" fmla="*/ 2038350 w 3571875"/>
              <a:gd name="connsiteY2" fmla="*/ 628650 h 2433637"/>
              <a:gd name="connsiteX3" fmla="*/ 3571875 w 3571875"/>
              <a:gd name="connsiteY3" fmla="*/ 2433637 h 2433637"/>
              <a:gd name="connsiteX4" fmla="*/ 0 w 3571875"/>
              <a:gd name="connsiteY4" fmla="*/ 2433637 h 2433637"/>
              <a:gd name="connsiteX0" fmla="*/ 2382 w 3574257"/>
              <a:gd name="connsiteY0" fmla="*/ 1807368 h 1807368"/>
              <a:gd name="connsiteX1" fmla="*/ 0 w 3574257"/>
              <a:gd name="connsiteY1" fmla="*/ 0 h 1807368"/>
              <a:gd name="connsiteX2" fmla="*/ 2040732 w 3574257"/>
              <a:gd name="connsiteY2" fmla="*/ 2381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24051 w 3574257"/>
              <a:gd name="connsiteY2" fmla="*/ 307181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40682 w 3574257"/>
              <a:gd name="connsiteY2" fmla="*/ 450057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57351 w 3574257"/>
              <a:gd name="connsiteY2" fmla="*/ 2309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0732 w 3574257"/>
              <a:gd name="connsiteY2" fmla="*/ 23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774032 w 3574257"/>
              <a:gd name="connsiteY2" fmla="*/ 161925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69294 w 3574257"/>
              <a:gd name="connsiteY2" fmla="*/ 2143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819275 w 3574257"/>
              <a:gd name="connsiteY2" fmla="*/ 200026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5494 w 3574257"/>
              <a:gd name="connsiteY2" fmla="*/ 1 h 1807368"/>
              <a:gd name="connsiteX3" fmla="*/ 3574257 w 3574257"/>
              <a:gd name="connsiteY3" fmla="*/ 1807368 h 1807368"/>
              <a:gd name="connsiteX4" fmla="*/ 2382 w 3574257"/>
              <a:gd name="connsiteY4" fmla="*/ 1807368 h 18073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574257" h="1807368">
                <a:moveTo>
                  <a:pt x="2382" y="1807368"/>
                </a:moveTo>
                <a:lnTo>
                  <a:pt x="0" y="0"/>
                </a:lnTo>
                <a:lnTo>
                  <a:pt x="2045494" y="1"/>
                </a:lnTo>
                <a:lnTo>
                  <a:pt x="3574257" y="1807368"/>
                </a:lnTo>
                <a:lnTo>
                  <a:pt x="2382" y="1807368"/>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2380" y="5051292"/>
            <a:ext cx="9146380" cy="1806709"/>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 name="connsiteX0" fmla="*/ 0 w 3352800"/>
              <a:gd name="connsiteY0" fmla="*/ 2002631 h 2002631"/>
              <a:gd name="connsiteX1" fmla="*/ 754045 w 3352800"/>
              <a:gd name="connsiteY1" fmla="*/ 146832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26618 h 526618"/>
              <a:gd name="connsiteX1" fmla="*/ 980611 w 3352800"/>
              <a:gd name="connsiteY1" fmla="*/ 9368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6888 h 526888"/>
              <a:gd name="connsiteX1" fmla="*/ 744735 w 3352800"/>
              <a:gd name="connsiteY1" fmla="*/ 0 h 526888"/>
              <a:gd name="connsiteX2" fmla="*/ 3352800 w 3352800"/>
              <a:gd name="connsiteY2" fmla="*/ 270 h 526888"/>
              <a:gd name="connsiteX3" fmla="*/ 3352800 w 3352800"/>
              <a:gd name="connsiteY3" fmla="*/ 526888 h 526888"/>
              <a:gd name="connsiteX4" fmla="*/ 0 w 3352800"/>
              <a:gd name="connsiteY4" fmla="*/ 526888 h 526888"/>
              <a:gd name="connsiteX0" fmla="*/ 0 w 3352800"/>
              <a:gd name="connsiteY0" fmla="*/ 526618 h 526618"/>
              <a:gd name="connsiteX1" fmla="*/ 811948 w 3352800"/>
              <a:gd name="connsiteY1" fmla="*/ 6092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7584 h 527584"/>
              <a:gd name="connsiteX1" fmla="*/ 751718 w 3352800"/>
              <a:gd name="connsiteY1" fmla="*/ 0 h 527584"/>
              <a:gd name="connsiteX2" fmla="*/ 3352800 w 3352800"/>
              <a:gd name="connsiteY2" fmla="*/ 966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241069 w 3352800"/>
              <a:gd name="connsiteY2" fmla="*/ 94144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 name="connsiteX0" fmla="*/ 0 w 3352800"/>
              <a:gd name="connsiteY0" fmla="*/ 527313 h 527313"/>
              <a:gd name="connsiteX1" fmla="*/ 900984 w 3352800"/>
              <a:gd name="connsiteY1" fmla="*/ 97774 h 527313"/>
              <a:gd name="connsiteX2" fmla="*/ 3352800 w 3352800"/>
              <a:gd name="connsiteY2" fmla="*/ 0 h 527313"/>
              <a:gd name="connsiteX3" fmla="*/ 3352800 w 3352800"/>
              <a:gd name="connsiteY3" fmla="*/ 527313 h 527313"/>
              <a:gd name="connsiteX4" fmla="*/ 0 w 3352800"/>
              <a:gd name="connsiteY4" fmla="*/ 527313 h 527313"/>
              <a:gd name="connsiteX0" fmla="*/ 0 w 3352800"/>
              <a:gd name="connsiteY0" fmla="*/ 527584 h 527584"/>
              <a:gd name="connsiteX1" fmla="*/ 748227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527584">
                <a:moveTo>
                  <a:pt x="0" y="527584"/>
                </a:moveTo>
                <a:lnTo>
                  <a:pt x="748227" y="0"/>
                </a:lnTo>
                <a:lnTo>
                  <a:pt x="3352800" y="271"/>
                </a:lnTo>
                <a:lnTo>
                  <a:pt x="3352800" y="527584"/>
                </a:lnTo>
                <a:lnTo>
                  <a:pt x="0" y="527584"/>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822960" y="365760"/>
            <a:ext cx="7520940" cy="54864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822960" y="1100628"/>
            <a:ext cx="7520940" cy="3579849"/>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rot="19140000">
            <a:off x="201168" y="5870448"/>
            <a:ext cx="2176272" cy="201168"/>
          </a:xfrm>
          <a:prstGeom prst="rect">
            <a:avLst/>
          </a:prstGeom>
        </p:spPr>
        <p:txBody>
          <a:bodyPr vert="horz" lIns="91440" tIns="45720" rIns="91440" bIns="45720" rtlCol="0" anchor="ctr"/>
          <a:lstStyle>
            <a:lvl1pPr algn="l">
              <a:defRPr sz="1200">
                <a:solidFill>
                  <a:srgbClr val="FFFFFF"/>
                </a:solidFill>
              </a:defRPr>
            </a:lvl1pPr>
          </a:lstStyle>
          <a:p>
            <a:fld id="{7FF7C119-0A4D-48C5-8DDC-FDFC84B98771}" type="datetimeFigureOut">
              <a:rPr lang="en-US" smtClean="0"/>
              <a:pPr/>
              <a:t>9/8/2021</a:t>
            </a:fld>
            <a:endParaRPr lang="en-US"/>
          </a:p>
        </p:txBody>
      </p:sp>
      <p:sp>
        <p:nvSpPr>
          <p:cNvPr id="5" name="Footer Placeholder 4"/>
          <p:cNvSpPr>
            <a:spLocks noGrp="1"/>
          </p:cNvSpPr>
          <p:nvPr>
            <p:ph type="ftr" sz="quarter" idx="3"/>
          </p:nvPr>
        </p:nvSpPr>
        <p:spPr>
          <a:xfrm>
            <a:off x="3517514" y="6285122"/>
            <a:ext cx="4724400" cy="274320"/>
          </a:xfrm>
          <a:prstGeom prst="rect">
            <a:avLst/>
          </a:prstGeom>
        </p:spPr>
        <p:txBody>
          <a:bodyPr vert="horz" lIns="91440" tIns="45720" rIns="91440" bIns="45720" rtlCol="0" anchor="ctr"/>
          <a:lstStyle>
            <a:lvl1pPr algn="r">
              <a:defRPr sz="1000" cap="all" spc="200" baseline="0">
                <a:solidFill>
                  <a:srgbClr val="FFFFFF"/>
                </a:solidFill>
              </a:defRPr>
            </a:lvl1pPr>
          </a:lstStyle>
          <a:p>
            <a:endParaRPr lang="en-US"/>
          </a:p>
        </p:txBody>
      </p:sp>
      <p:sp>
        <p:nvSpPr>
          <p:cNvPr id="6" name="Slide Number Placeholder 5"/>
          <p:cNvSpPr>
            <a:spLocks noGrp="1"/>
          </p:cNvSpPr>
          <p:nvPr>
            <p:ph type="sldNum" sz="quarter" idx="4"/>
          </p:nvPr>
        </p:nvSpPr>
        <p:spPr>
          <a:xfrm>
            <a:off x="8401038" y="6170822"/>
            <a:ext cx="502920" cy="502920"/>
          </a:xfrm>
          <a:prstGeom prst="ellipse">
            <a:avLst/>
          </a:prstGeom>
          <a:ln w="19050">
            <a:solidFill>
              <a:srgbClr val="FFFFFF"/>
            </a:solidFill>
          </a:ln>
        </p:spPr>
        <p:txBody>
          <a:bodyPr vert="horz" lIns="9144" tIns="9144" rIns="9144" bIns="9144" rtlCol="0" anchor="ctr">
            <a:normAutofit/>
          </a:bodyPr>
          <a:lstStyle>
            <a:lvl1pPr algn="ctr">
              <a:defRPr sz="1650">
                <a:solidFill>
                  <a:srgbClr val="FFFFFF"/>
                </a:solidFill>
              </a:defRPr>
            </a:lvl1pPr>
          </a:lstStyle>
          <a:p>
            <a:fld id="{ECD78358-CF9C-41B5-B03B-B485CA6E38A1}"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4333" r:id="rId1"/>
    <p:sldLayoutId id="2147484334" r:id="rId2"/>
    <p:sldLayoutId id="2147484335" r:id="rId3"/>
    <p:sldLayoutId id="2147484336" r:id="rId4"/>
    <p:sldLayoutId id="2147484337" r:id="rId5"/>
    <p:sldLayoutId id="2147484338" r:id="rId6"/>
    <p:sldLayoutId id="2147484339" r:id="rId7"/>
    <p:sldLayoutId id="2147484340" r:id="rId8"/>
    <p:sldLayoutId id="2147484341" r:id="rId9"/>
    <p:sldLayoutId id="2147484342" r:id="rId10"/>
    <p:sldLayoutId id="2147484343" r:id="rId11"/>
  </p:sldLayoutIdLst>
  <p:txStyles>
    <p:titleStyle>
      <a:lvl1pPr algn="l" defTabSz="914400" rtl="0" eaLnBrk="1" latinLnBrk="0" hangingPunct="1">
        <a:spcBef>
          <a:spcPct val="0"/>
        </a:spcBef>
        <a:buNone/>
        <a:defRPr sz="2800" kern="1200" cap="all" baseline="0">
          <a:solidFill>
            <a:schemeClr val="tx1"/>
          </a:solidFill>
          <a:latin typeface="+mj-lt"/>
          <a:ea typeface="+mj-ea"/>
          <a:cs typeface="+mj-cs"/>
        </a:defRPr>
      </a:lvl1pPr>
    </p:titleStyle>
    <p:bodyStyle>
      <a:lvl1pPr marL="342900" indent="-342900" algn="l" defTabSz="914400" rtl="0" eaLnBrk="1" latinLnBrk="0" hangingPunct="1">
        <a:spcBef>
          <a:spcPts val="800"/>
        </a:spcBef>
        <a:buFont typeface="Arial" pitchFamily="34" charset="0"/>
        <a:buNone/>
        <a:defRPr sz="1600" b="1" kern="1200">
          <a:solidFill>
            <a:schemeClr val="tx1"/>
          </a:solidFill>
          <a:latin typeface="+mn-lt"/>
          <a:ea typeface="+mn-ea"/>
          <a:cs typeface="+mn-cs"/>
        </a:defRPr>
      </a:lvl1pPr>
      <a:lvl2pPr marL="1737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2pPr>
      <a:lvl3pPr marL="4023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3pPr>
      <a:lvl4pPr marL="6309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4pPr>
      <a:lvl5pPr marL="8595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5pPr>
      <a:lvl6pPr marL="1097280" indent="-173736"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6pPr>
      <a:lvl7pPr marL="13533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7pPr>
      <a:lvl8pPr marL="15819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8pPr>
      <a:lvl9pPr marL="1792224"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mailto:lclark@yonkerspublicschools.org" TargetMode="External"/><Relationship Id="rId2" Type="http://schemas.openxmlformats.org/officeDocument/2006/relationships/hyperlink" Target="mailto:lydiaclark2015@gmail.com"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STEP UP- </a:t>
            </a:r>
            <a:r>
              <a:rPr lang="en-US" dirty="0" smtClean="0"/>
              <a:t>Elements </a:t>
            </a:r>
            <a:r>
              <a:rPr lang="en-US" dirty="0" smtClean="0"/>
              <a:t>of College Writing 12</a:t>
            </a:r>
            <a:endParaRPr lang="en-US" dirty="0"/>
          </a:p>
        </p:txBody>
      </p:sp>
      <p:sp>
        <p:nvSpPr>
          <p:cNvPr id="3" name="Subtitle 2"/>
          <p:cNvSpPr>
            <a:spLocks noGrp="1"/>
          </p:cNvSpPr>
          <p:nvPr>
            <p:ph type="subTitle" idx="1"/>
          </p:nvPr>
        </p:nvSpPr>
        <p:spPr/>
        <p:txBody>
          <a:bodyPr/>
          <a:lstStyle/>
          <a:p>
            <a:r>
              <a:rPr lang="en-US" dirty="0" smtClean="0"/>
              <a:t>Class Outline</a:t>
            </a:r>
          </a:p>
        </p:txBody>
      </p:sp>
    </p:spTree>
    <p:extLst>
      <p:ext uri="{BB962C8B-B14F-4D97-AF65-F5344CB8AC3E}">
        <p14:creationId xmlns:p14="http://schemas.microsoft.com/office/powerpoint/2010/main" xmlns="" val="3934616246"/>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Exiting this class</a:t>
            </a:r>
            <a:endParaRPr lang="en-US" dirty="0"/>
          </a:p>
        </p:txBody>
      </p:sp>
      <p:sp>
        <p:nvSpPr>
          <p:cNvPr id="3" name="Content Placeholder 2"/>
          <p:cNvSpPr>
            <a:spLocks noGrp="1"/>
          </p:cNvSpPr>
          <p:nvPr>
            <p:ph idx="1"/>
          </p:nvPr>
        </p:nvSpPr>
        <p:spPr/>
        <p:txBody>
          <a:bodyPr>
            <a:normAutofit lnSpcReduction="10000"/>
          </a:bodyPr>
          <a:lstStyle/>
          <a:p>
            <a:r>
              <a:rPr lang="en-US" sz="2400" dirty="0" smtClean="0"/>
              <a:t>Students must present </a:t>
            </a:r>
            <a:r>
              <a:rPr lang="en-US" sz="2400" dirty="0" smtClean="0"/>
              <a:t>their </a:t>
            </a:r>
            <a:r>
              <a:rPr lang="en-US" sz="2400" dirty="0" smtClean="0"/>
              <a:t>College </a:t>
            </a:r>
            <a:r>
              <a:rPr lang="en-US" sz="2400" dirty="0"/>
              <a:t>P</a:t>
            </a:r>
            <a:r>
              <a:rPr lang="en-US" sz="2400" dirty="0" smtClean="0"/>
              <a:t>ortfolio to an audience </a:t>
            </a:r>
            <a:r>
              <a:rPr lang="en-US" sz="2400" dirty="0" smtClean="0"/>
              <a:t>of </a:t>
            </a:r>
            <a:r>
              <a:rPr lang="en-US" sz="2400" dirty="0" smtClean="0"/>
              <a:t>their </a:t>
            </a:r>
            <a:r>
              <a:rPr lang="en-US" sz="2400" dirty="0" smtClean="0"/>
              <a:t>peers</a:t>
            </a:r>
            <a:r>
              <a:rPr lang="en-US" sz="2400" dirty="0" smtClean="0"/>
              <a:t>.  </a:t>
            </a:r>
            <a:r>
              <a:rPr lang="en-US" sz="2400" smtClean="0"/>
              <a:t>Students must </a:t>
            </a:r>
            <a:r>
              <a:rPr lang="en-US" sz="2400" dirty="0" smtClean="0"/>
              <a:t>save all work </a:t>
            </a:r>
            <a:r>
              <a:rPr lang="en-US" sz="2400" dirty="0" smtClean="0"/>
              <a:t>on Teams.  </a:t>
            </a:r>
            <a:endParaRPr lang="en-US" sz="2400" dirty="0" smtClean="0"/>
          </a:p>
          <a:p>
            <a:endParaRPr lang="en-US" sz="2400" dirty="0"/>
          </a:p>
          <a:p>
            <a:r>
              <a:rPr lang="en-US" sz="2400" dirty="0" smtClean="0">
                <a:solidFill>
                  <a:srgbClr val="FF0000"/>
                </a:solidFill>
              </a:rPr>
              <a:t>PLEASE NOTE: I DO NOT NEGOTIATE GRADES. WCC holds me to a different standard besides the YPS standard when it comes to entering English 101 in college.  They have the ultimate decision as to whether a student gains entrance to English 101. </a:t>
            </a:r>
            <a:endParaRPr lang="en-US" sz="2400" dirty="0">
              <a:solidFill>
                <a:srgbClr val="FF0000"/>
              </a:solidFill>
            </a:endParaRPr>
          </a:p>
        </p:txBody>
      </p:sp>
    </p:spTree>
    <p:extLst>
      <p:ext uri="{BB962C8B-B14F-4D97-AF65-F5344CB8AC3E}">
        <p14:creationId xmlns:p14="http://schemas.microsoft.com/office/powerpoint/2010/main" xmlns="" val="3258690332"/>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Correspondence</a:t>
            </a:r>
            <a:endParaRPr lang="en-US" dirty="0"/>
          </a:p>
        </p:txBody>
      </p:sp>
      <p:sp>
        <p:nvSpPr>
          <p:cNvPr id="3" name="Content Placeholder 2"/>
          <p:cNvSpPr>
            <a:spLocks noGrp="1"/>
          </p:cNvSpPr>
          <p:nvPr>
            <p:ph idx="1"/>
          </p:nvPr>
        </p:nvSpPr>
        <p:spPr>
          <a:xfrm>
            <a:off x="838200" y="1066800"/>
            <a:ext cx="7520940" cy="3579849"/>
          </a:xfrm>
        </p:spPr>
        <p:txBody>
          <a:bodyPr>
            <a:normAutofit/>
          </a:bodyPr>
          <a:lstStyle/>
          <a:p>
            <a:r>
              <a:rPr lang="en-US" sz="2800" dirty="0" smtClean="0"/>
              <a:t>For Google Drive: </a:t>
            </a:r>
            <a:r>
              <a:rPr lang="en-US" sz="2800" dirty="0" smtClean="0">
                <a:hlinkClick r:id="rId2"/>
              </a:rPr>
              <a:t>lydiaclark2015@gmail.com</a:t>
            </a:r>
            <a:endParaRPr lang="en-US" sz="2800" dirty="0" smtClean="0"/>
          </a:p>
          <a:p>
            <a:pPr marL="0" indent="0">
              <a:buNone/>
            </a:pPr>
            <a:endParaRPr lang="en-US" sz="2800" dirty="0" smtClean="0"/>
          </a:p>
          <a:p>
            <a:r>
              <a:rPr lang="en-US" sz="2800" dirty="0" smtClean="0"/>
              <a:t>For general correspondence: </a:t>
            </a:r>
            <a:r>
              <a:rPr lang="en-US" sz="2800" dirty="0" smtClean="0">
                <a:hlinkClick r:id="rId3"/>
              </a:rPr>
              <a:t>lclark@yonkerspublicschools.org</a:t>
            </a:r>
            <a:endParaRPr lang="en-US" sz="2800" dirty="0" smtClean="0"/>
          </a:p>
          <a:p>
            <a:endParaRPr lang="en-US" sz="2800" dirty="0"/>
          </a:p>
        </p:txBody>
      </p:sp>
    </p:spTree>
    <p:extLst>
      <p:ext uri="{BB962C8B-B14F-4D97-AF65-F5344CB8AC3E}">
        <p14:creationId xmlns:p14="http://schemas.microsoft.com/office/powerpoint/2010/main" xmlns="" val="3850580502"/>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r>
              <a:rPr lang="en-US" sz="2800" dirty="0" smtClean="0"/>
              <a:t>This class will be treated like a REAL college course.</a:t>
            </a:r>
          </a:p>
          <a:p>
            <a:r>
              <a:rPr lang="en-US" sz="2800" dirty="0" smtClean="0"/>
              <a:t>By the end of the year, students will have a solid understanding about what it takes to succeed in college and what to expect.</a:t>
            </a:r>
          </a:p>
          <a:p>
            <a:r>
              <a:rPr lang="en-US" sz="2800" dirty="0" smtClean="0"/>
              <a:t>This class will follow all the guidelines of the Basic Writing curriculum set by Westchester Community College.</a:t>
            </a:r>
          </a:p>
          <a:p>
            <a:endParaRPr lang="en-US" sz="2800" dirty="0"/>
          </a:p>
        </p:txBody>
      </p:sp>
      <p:pic>
        <p:nvPicPr>
          <p:cNvPr id="2050" name="Picture 2"/>
          <p:cNvPicPr>
            <a:picLocks noChangeAspect="1" noChangeArrowheads="1"/>
          </p:cNvPicPr>
          <p:nvPr/>
        </p:nvPicPr>
        <p:blipFill>
          <a:blip r:embed="rId2" cstate="print"/>
          <a:srcRect/>
          <a:stretch>
            <a:fillRect/>
          </a:stretch>
        </p:blipFill>
        <p:spPr bwMode="auto">
          <a:xfrm>
            <a:off x="3124200" y="5257800"/>
            <a:ext cx="3219450" cy="1323975"/>
          </a:xfrm>
          <a:prstGeom prst="rect">
            <a:avLst/>
          </a:prstGeom>
          <a:noFill/>
          <a:ln w="9525">
            <a:noFill/>
            <a:miter lim="800000"/>
            <a:headEnd/>
            <a:tailEnd/>
          </a:ln>
        </p:spPr>
      </p:pic>
    </p:spTree>
    <p:extLst>
      <p:ext uri="{BB962C8B-B14F-4D97-AF65-F5344CB8AC3E}">
        <p14:creationId xmlns:p14="http://schemas.microsoft.com/office/powerpoint/2010/main" xmlns="" val="3702460942"/>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this class works:</a:t>
            </a:r>
            <a:endParaRPr lang="en-US" dirty="0"/>
          </a:p>
        </p:txBody>
      </p:sp>
      <p:sp>
        <p:nvSpPr>
          <p:cNvPr id="3" name="Content Placeholder 2"/>
          <p:cNvSpPr>
            <a:spLocks noGrp="1"/>
          </p:cNvSpPr>
          <p:nvPr>
            <p:ph idx="1"/>
          </p:nvPr>
        </p:nvSpPr>
        <p:spPr>
          <a:xfrm>
            <a:off x="685800" y="1066800"/>
            <a:ext cx="7520940" cy="5486400"/>
          </a:xfrm>
        </p:spPr>
        <p:txBody>
          <a:bodyPr>
            <a:normAutofit/>
          </a:bodyPr>
          <a:lstStyle/>
          <a:p>
            <a:r>
              <a:rPr lang="en-US" sz="1800" dirty="0" smtClean="0"/>
              <a:t>This course is project-based. This means assignments are explained and given in class.  We will discuss format, criteria and parameters.  Students are expected to use classroom laptops to work in class.  They will receive a class work grade and show their work on a daily basis.</a:t>
            </a:r>
          </a:p>
          <a:p>
            <a:r>
              <a:rPr lang="en-US" sz="1800" dirty="0" smtClean="0"/>
              <a:t>LAPTOP PROTOCOL:</a:t>
            </a:r>
          </a:p>
          <a:p>
            <a:pPr>
              <a:buFont typeface="+mj-lt"/>
              <a:buAutoNum type="arabicPeriod"/>
            </a:pPr>
            <a:r>
              <a:rPr lang="en-US" sz="1800" dirty="0" smtClean="0"/>
              <a:t>You are responsible for anything that happens to this laptop in class.</a:t>
            </a:r>
          </a:p>
          <a:p>
            <a:pPr>
              <a:buFont typeface="+mj-lt"/>
              <a:buAutoNum type="arabicPeriod"/>
            </a:pPr>
            <a:r>
              <a:rPr lang="en-US" sz="1800" dirty="0" smtClean="0"/>
              <a:t>It is your responsibility to plug it in and charge it.</a:t>
            </a:r>
          </a:p>
          <a:p>
            <a:pPr>
              <a:buFont typeface="+mj-lt"/>
              <a:buAutoNum type="arabicPeriod"/>
            </a:pPr>
            <a:r>
              <a:rPr lang="en-US" sz="1800" dirty="0" smtClean="0"/>
              <a:t>If it is tampered with in anyway, you will be held accountable for it.</a:t>
            </a:r>
          </a:p>
          <a:p>
            <a:pPr>
              <a:buFont typeface="+mj-lt"/>
              <a:buAutoNum type="arabicPeriod"/>
            </a:pPr>
            <a:r>
              <a:rPr lang="en-US" sz="1800" dirty="0" smtClean="0"/>
              <a:t>Do not download anything onto this laptop.</a:t>
            </a:r>
          </a:p>
          <a:p>
            <a:pPr>
              <a:buFont typeface="+mj-lt"/>
              <a:buAutoNum type="arabicPeriod"/>
            </a:pPr>
            <a:r>
              <a:rPr lang="en-US" sz="1800" dirty="0" smtClean="0"/>
              <a:t>These are for classroom use, not to watch the game, or you tube. If you are caught misusing or handling a laptop, your grade will reflect that .</a:t>
            </a:r>
          </a:p>
          <a:p>
            <a:pPr>
              <a:buFont typeface="+mj-lt"/>
              <a:buAutoNum type="arabicPeriod"/>
            </a:pPr>
            <a:r>
              <a:rPr lang="en-US" sz="1800" dirty="0" smtClean="0"/>
              <a:t>Five people will be using your laptop. You are 1/5 who can be blamed if it has an issue.</a:t>
            </a:r>
          </a:p>
          <a:p>
            <a:endParaRPr lang="en-US" sz="1800" dirty="0" smtClean="0"/>
          </a:p>
          <a:p>
            <a:endParaRPr lang="en-US" sz="18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WHO BELONGS here?</a:t>
            </a:r>
            <a:endParaRPr lang="en-US" dirty="0"/>
          </a:p>
        </p:txBody>
      </p:sp>
      <p:sp>
        <p:nvSpPr>
          <p:cNvPr id="3" name="Content Placeholder 2"/>
          <p:cNvSpPr>
            <a:spLocks noGrp="1"/>
          </p:cNvSpPr>
          <p:nvPr>
            <p:ph idx="1"/>
          </p:nvPr>
        </p:nvSpPr>
        <p:spPr>
          <a:xfrm>
            <a:off x="822960" y="1676400"/>
            <a:ext cx="7520940" cy="3004077"/>
          </a:xfrm>
        </p:spPr>
        <p:txBody>
          <a:bodyPr>
            <a:normAutofit/>
          </a:bodyPr>
          <a:lstStyle/>
          <a:p>
            <a:r>
              <a:rPr lang="en-US" sz="2000" dirty="0" smtClean="0"/>
              <a:t>-Students who are college bound.</a:t>
            </a:r>
          </a:p>
          <a:p>
            <a:r>
              <a:rPr lang="en-US" sz="2000" dirty="0" smtClean="0"/>
              <a:t>-12</a:t>
            </a:r>
            <a:r>
              <a:rPr lang="en-US" sz="2000" baseline="30000" dirty="0" smtClean="0"/>
              <a:t>th</a:t>
            </a:r>
            <a:r>
              <a:rPr lang="en-US" sz="2000" dirty="0" smtClean="0"/>
              <a:t> grade students who have intentions of applying to colleges for Fall 2022 (Students may or may not be included.) </a:t>
            </a:r>
          </a:p>
          <a:p>
            <a:r>
              <a:rPr lang="en-US" sz="2000" dirty="0" smtClean="0"/>
              <a:t>-Students who wish to bypass this class next year at WCC by getting  a75 or better on selected assignments.</a:t>
            </a:r>
          </a:p>
          <a:p>
            <a:endParaRPr lang="en-US" sz="2000" dirty="0" smtClean="0"/>
          </a:p>
          <a:p>
            <a:r>
              <a:rPr lang="en-US" sz="2000" dirty="0" smtClean="0"/>
              <a:t>-</a:t>
            </a:r>
            <a:r>
              <a:rPr lang="en-US" sz="2000" dirty="0" err="1" smtClean="0"/>
              <a:t>Ptech</a:t>
            </a:r>
            <a:r>
              <a:rPr lang="en-US" sz="2000" dirty="0" smtClean="0"/>
              <a:t> Students who will take Ms. Mueller’s English 101/102.</a:t>
            </a:r>
          </a:p>
        </p:txBody>
      </p:sp>
    </p:spTree>
    <p:extLst>
      <p:ext uri="{BB962C8B-B14F-4D97-AF65-F5344CB8AC3E}">
        <p14:creationId xmlns:p14="http://schemas.microsoft.com/office/powerpoint/2010/main" xmlns="" val="1860579101"/>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What does this class offer?</a:t>
            </a:r>
            <a:endParaRPr lang="en-US" dirty="0"/>
          </a:p>
        </p:txBody>
      </p:sp>
      <p:sp>
        <p:nvSpPr>
          <p:cNvPr id="3" name="Content Placeholder 2"/>
          <p:cNvSpPr>
            <a:spLocks noGrp="1"/>
          </p:cNvSpPr>
          <p:nvPr>
            <p:ph idx="1"/>
          </p:nvPr>
        </p:nvSpPr>
        <p:spPr>
          <a:xfrm>
            <a:off x="822960" y="1100628"/>
            <a:ext cx="7520940" cy="4080972"/>
          </a:xfrm>
        </p:spPr>
        <p:txBody>
          <a:bodyPr>
            <a:normAutofit fontScale="92500" lnSpcReduction="10000"/>
          </a:bodyPr>
          <a:lstStyle/>
          <a:p>
            <a:pPr>
              <a:buFont typeface="Arial" pitchFamily="34" charset="0"/>
              <a:buChar char="•"/>
            </a:pPr>
            <a:r>
              <a:rPr lang="en-US" sz="2400" dirty="0" err="1" smtClean="0"/>
              <a:t>Ptech</a:t>
            </a:r>
            <a:r>
              <a:rPr lang="en-US" sz="2400" dirty="0" smtClean="0"/>
              <a:t> students get 1 high school credit for English 11 if they pass this class.  They must pass this class </a:t>
            </a:r>
            <a:r>
              <a:rPr lang="en-US" sz="2400" u="sng" dirty="0" smtClean="0"/>
              <a:t>to walk the stage </a:t>
            </a:r>
            <a:r>
              <a:rPr lang="en-US" sz="2400" dirty="0" smtClean="0"/>
              <a:t>in June of 2023.</a:t>
            </a:r>
          </a:p>
          <a:p>
            <a:pPr>
              <a:buFont typeface="Arial" pitchFamily="34" charset="0"/>
              <a:buChar char="•"/>
            </a:pPr>
            <a:r>
              <a:rPr lang="en-US" sz="2400" dirty="0" smtClean="0"/>
              <a:t>12</a:t>
            </a:r>
            <a:r>
              <a:rPr lang="en-US" sz="2400" baseline="30000" dirty="0" smtClean="0"/>
              <a:t>th</a:t>
            </a:r>
            <a:r>
              <a:rPr lang="en-US" sz="2400" dirty="0" smtClean="0"/>
              <a:t> graders need this class as their last English credit in order to walk the stage in June 2022.</a:t>
            </a:r>
          </a:p>
          <a:p>
            <a:pPr>
              <a:buFont typeface="Arial" pitchFamily="34" charset="0"/>
              <a:buChar char="•"/>
            </a:pPr>
            <a:r>
              <a:rPr lang="en-US" sz="2400" dirty="0" smtClean="0"/>
              <a:t>If 12</a:t>
            </a:r>
            <a:r>
              <a:rPr lang="en-US" sz="2400" baseline="30000" dirty="0" smtClean="0"/>
              <a:t>th</a:t>
            </a:r>
            <a:r>
              <a:rPr lang="en-US" sz="2400" dirty="0" smtClean="0"/>
              <a:t> graders receive a 75 or better on selected assignments, they bypass the </a:t>
            </a:r>
            <a:r>
              <a:rPr lang="en-US" sz="2400" dirty="0" err="1"/>
              <a:t>A</a:t>
            </a:r>
            <a:r>
              <a:rPr lang="en-US" sz="2400" dirty="0" err="1" smtClean="0"/>
              <a:t>ccuplacer</a:t>
            </a:r>
            <a:r>
              <a:rPr lang="en-US" sz="2400" dirty="0" smtClean="0"/>
              <a:t> exam (Written essay) for Westchester Community College.</a:t>
            </a:r>
          </a:p>
          <a:p>
            <a:pPr>
              <a:buFont typeface="Arial" pitchFamily="34" charset="0"/>
              <a:buChar char="•"/>
            </a:pPr>
            <a:r>
              <a:rPr lang="en-US" sz="2400" dirty="0" err="1" smtClean="0"/>
              <a:t>Ptech</a:t>
            </a:r>
            <a:r>
              <a:rPr lang="en-US" sz="2400" dirty="0" smtClean="0"/>
              <a:t> students go straight into English 101/102!</a:t>
            </a:r>
          </a:p>
          <a:p>
            <a:pPr>
              <a:buFont typeface="Arial" pitchFamily="34" charset="0"/>
              <a:buChar char="•"/>
            </a:pPr>
            <a:r>
              <a:rPr lang="en-US" sz="2400" dirty="0" smtClean="0"/>
              <a:t>A great insight into the life of a real college student!</a:t>
            </a:r>
          </a:p>
          <a:p>
            <a:pPr>
              <a:buFont typeface="Arial" pitchFamily="34" charset="0"/>
              <a:buChar char="•"/>
            </a:pPr>
            <a:r>
              <a:rPr lang="en-US" sz="2400" dirty="0" smtClean="0"/>
              <a:t>A lot of support in the college process.</a:t>
            </a:r>
          </a:p>
          <a:p>
            <a:endParaRPr lang="en-US" sz="2000" dirty="0"/>
          </a:p>
        </p:txBody>
      </p:sp>
    </p:spTree>
    <p:extLst>
      <p:ext uri="{BB962C8B-B14F-4D97-AF65-F5344CB8AC3E}">
        <p14:creationId xmlns:p14="http://schemas.microsoft.com/office/powerpoint/2010/main" xmlns="" val="2300922576"/>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Attendance</a:t>
            </a:r>
            <a:endParaRPr lang="en-US" dirty="0"/>
          </a:p>
        </p:txBody>
      </p:sp>
      <p:sp>
        <p:nvSpPr>
          <p:cNvPr id="3" name="Content Placeholder 2"/>
          <p:cNvSpPr>
            <a:spLocks noGrp="1"/>
          </p:cNvSpPr>
          <p:nvPr>
            <p:ph idx="1"/>
          </p:nvPr>
        </p:nvSpPr>
        <p:spPr>
          <a:xfrm>
            <a:off x="762000" y="1066800"/>
            <a:ext cx="7520940" cy="3579849"/>
          </a:xfrm>
        </p:spPr>
        <p:txBody>
          <a:bodyPr>
            <a:normAutofit/>
          </a:bodyPr>
          <a:lstStyle/>
          <a:p>
            <a:r>
              <a:rPr lang="en-US" sz="2400" dirty="0" smtClean="0"/>
              <a:t>In a 3 credit semester courses, you only get 3 absences before you fail.  In this class you get </a:t>
            </a:r>
            <a:r>
              <a:rPr lang="en-US" sz="2400" dirty="0" smtClean="0">
                <a:solidFill>
                  <a:srgbClr val="FF0000"/>
                </a:solidFill>
              </a:rPr>
              <a:t>7</a:t>
            </a:r>
            <a:r>
              <a:rPr lang="en-US" sz="2400" dirty="0" smtClean="0"/>
              <a:t> absences a quarter.  Any more than </a:t>
            </a:r>
            <a:r>
              <a:rPr lang="en-US" sz="2400" dirty="0" smtClean="0">
                <a:solidFill>
                  <a:srgbClr val="FF0000"/>
                </a:solidFill>
              </a:rPr>
              <a:t>7 </a:t>
            </a:r>
            <a:r>
              <a:rPr lang="en-US" sz="2400" dirty="0" smtClean="0"/>
              <a:t>and you fail no matter the excuse.</a:t>
            </a:r>
          </a:p>
          <a:p>
            <a:r>
              <a:rPr lang="en-US" sz="2400" dirty="0" smtClean="0"/>
              <a:t>More than </a:t>
            </a:r>
            <a:r>
              <a:rPr lang="en-US" sz="2400" dirty="0" smtClean="0">
                <a:solidFill>
                  <a:srgbClr val="FF0000"/>
                </a:solidFill>
              </a:rPr>
              <a:t>24</a:t>
            </a:r>
            <a:r>
              <a:rPr lang="en-US" sz="2400" dirty="0" smtClean="0"/>
              <a:t> absences in the year will make you fail this course and you will have to go to summer school.  Therefore, you will not graduate with your peers.  (Tell that one to your momma.)</a:t>
            </a:r>
            <a:endParaRPr lang="en-US" sz="2400" dirty="0"/>
          </a:p>
        </p:txBody>
      </p:sp>
    </p:spTree>
    <p:extLst>
      <p:ext uri="{BB962C8B-B14F-4D97-AF65-F5344CB8AC3E}">
        <p14:creationId xmlns:p14="http://schemas.microsoft.com/office/powerpoint/2010/main" xmlns="" val="324721211"/>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Homework</a:t>
            </a:r>
            <a:endParaRPr lang="en-US" dirty="0"/>
          </a:p>
        </p:txBody>
      </p:sp>
      <p:sp>
        <p:nvSpPr>
          <p:cNvPr id="3" name="Content Placeholder 2"/>
          <p:cNvSpPr>
            <a:spLocks noGrp="1"/>
          </p:cNvSpPr>
          <p:nvPr>
            <p:ph idx="1"/>
          </p:nvPr>
        </p:nvSpPr>
        <p:spPr/>
        <p:txBody>
          <a:bodyPr>
            <a:normAutofit/>
          </a:bodyPr>
          <a:lstStyle/>
          <a:p>
            <a:r>
              <a:rPr lang="en-US" sz="2400" dirty="0" smtClean="0"/>
              <a:t>Most assignments must be done on Teams. </a:t>
            </a:r>
            <a:endParaRPr lang="en-US" sz="2400" b="1" dirty="0" smtClean="0"/>
          </a:p>
          <a:p>
            <a:r>
              <a:rPr lang="en-US" sz="2400" dirty="0" smtClean="0"/>
              <a:t>You have 1 day to complete an assignment before it turns into a zero. No excuses.  </a:t>
            </a:r>
          </a:p>
          <a:p>
            <a:r>
              <a:rPr lang="en-US" sz="2400" b="1" dirty="0" smtClean="0"/>
              <a:t>This classes has VERY strict deadlines.  This is not for you if you can’t hand in work on time.</a:t>
            </a:r>
          </a:p>
          <a:p>
            <a:r>
              <a:rPr lang="en-US" sz="2400" dirty="0" smtClean="0"/>
              <a:t>All correspondence with me should be done via email.  </a:t>
            </a:r>
            <a:endParaRPr lang="en-US" sz="2400" dirty="0"/>
          </a:p>
        </p:txBody>
      </p:sp>
    </p:spTree>
    <p:extLst>
      <p:ext uri="{BB962C8B-B14F-4D97-AF65-F5344CB8AC3E}">
        <p14:creationId xmlns:p14="http://schemas.microsoft.com/office/powerpoint/2010/main" xmlns="" val="4259896521"/>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Remind.com</a:t>
            </a:r>
            <a:endParaRPr lang="en-US" dirty="0"/>
          </a:p>
        </p:txBody>
      </p:sp>
      <p:sp>
        <p:nvSpPr>
          <p:cNvPr id="3" name="Content Placeholder 2"/>
          <p:cNvSpPr>
            <a:spLocks noGrp="1"/>
          </p:cNvSpPr>
          <p:nvPr>
            <p:ph idx="1"/>
          </p:nvPr>
        </p:nvSpPr>
        <p:spPr/>
        <p:txBody>
          <a:bodyPr/>
          <a:lstStyle/>
          <a:p>
            <a:r>
              <a:rPr lang="en-US" sz="2800" dirty="0" smtClean="0"/>
              <a:t>Remind.com will only be used for reminders of college info etc.  Please see the board to join!  </a:t>
            </a:r>
          </a:p>
          <a:p>
            <a:endParaRPr lang="en-US" dirty="0" smtClean="0"/>
          </a:p>
          <a:p>
            <a:endParaRPr lang="en-US" dirty="0" smtClean="0"/>
          </a:p>
          <a:p>
            <a:endParaRPr lang="en-US" dirty="0"/>
          </a:p>
        </p:txBody>
      </p:sp>
    </p:spTree>
    <p:extLst>
      <p:ext uri="{BB962C8B-B14F-4D97-AF65-F5344CB8AC3E}">
        <p14:creationId xmlns:p14="http://schemas.microsoft.com/office/powerpoint/2010/main" xmlns="" val="660145075"/>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College Visits</a:t>
            </a:r>
            <a:endParaRPr lang="en-US" dirty="0"/>
          </a:p>
        </p:txBody>
      </p:sp>
      <p:sp>
        <p:nvSpPr>
          <p:cNvPr id="3" name="Content Placeholder 2"/>
          <p:cNvSpPr>
            <a:spLocks noGrp="1"/>
          </p:cNvSpPr>
          <p:nvPr>
            <p:ph idx="1"/>
          </p:nvPr>
        </p:nvSpPr>
        <p:spPr/>
        <p:txBody>
          <a:bodyPr/>
          <a:lstStyle/>
          <a:p>
            <a:pPr marL="0" indent="0">
              <a:buNone/>
            </a:pPr>
            <a:r>
              <a:rPr lang="en-US" sz="2800" dirty="0" smtClean="0"/>
              <a:t>I am not sure if WCC will allow campus tours this year. I will keep you posted</a:t>
            </a:r>
            <a:r>
              <a:rPr lang="en-US" dirty="0" smtClean="0"/>
              <a:t>.</a:t>
            </a:r>
            <a:endParaRPr lang="en-US" dirty="0"/>
          </a:p>
        </p:txBody>
      </p:sp>
      <p:pic>
        <p:nvPicPr>
          <p:cNvPr id="1026" name="Picture 2"/>
          <p:cNvPicPr>
            <a:picLocks noChangeAspect="1" noChangeArrowheads="1"/>
          </p:cNvPicPr>
          <p:nvPr/>
        </p:nvPicPr>
        <p:blipFill>
          <a:blip r:embed="rId2" cstate="print"/>
          <a:srcRect/>
          <a:stretch>
            <a:fillRect/>
          </a:stretch>
        </p:blipFill>
        <p:spPr bwMode="auto">
          <a:xfrm>
            <a:off x="2362200" y="2057400"/>
            <a:ext cx="4343400" cy="2823210"/>
          </a:xfrm>
          <a:prstGeom prst="rect">
            <a:avLst/>
          </a:prstGeom>
          <a:noFill/>
          <a:ln w="9525">
            <a:noFill/>
            <a:miter lim="800000"/>
            <a:headEnd/>
            <a:tailEnd/>
          </a:ln>
        </p:spPr>
      </p:pic>
      <p:sp>
        <p:nvSpPr>
          <p:cNvPr id="5" name="Rectangle 4"/>
          <p:cNvSpPr/>
          <p:nvPr/>
        </p:nvSpPr>
        <p:spPr>
          <a:xfrm>
            <a:off x="6629400" y="5934670"/>
            <a:ext cx="2514600" cy="923330"/>
          </a:xfrm>
          <a:prstGeom prst="rect">
            <a:avLst/>
          </a:prstGeom>
        </p:spPr>
        <p:txBody>
          <a:bodyPr wrap="square">
            <a:spAutoFit/>
          </a:bodyPr>
          <a:lstStyle/>
          <a:p>
            <a:r>
              <a:rPr lang="sv-SE" dirty="0" smtClean="0"/>
              <a:t>75 Grasslands Road</a:t>
            </a:r>
            <a:br>
              <a:rPr lang="sv-SE" dirty="0" smtClean="0"/>
            </a:br>
            <a:r>
              <a:rPr lang="sv-SE" dirty="0" smtClean="0"/>
              <a:t>Valhalla, NY 10595</a:t>
            </a:r>
            <a:br>
              <a:rPr lang="sv-SE" dirty="0" smtClean="0"/>
            </a:br>
            <a:r>
              <a:rPr lang="sv-SE" dirty="0" smtClean="0"/>
              <a:t>Tel: (914) 606-6600</a:t>
            </a:r>
            <a:endParaRPr lang="en-US" dirty="0"/>
          </a:p>
        </p:txBody>
      </p:sp>
      <p:graphicFrame>
        <p:nvGraphicFramePr>
          <p:cNvPr id="6" name="Table 5"/>
          <p:cNvGraphicFramePr>
            <a:graphicFrameLocks noGrp="1"/>
          </p:cNvGraphicFramePr>
          <p:nvPr/>
        </p:nvGraphicFramePr>
        <p:xfrm>
          <a:off x="0" y="5379720"/>
          <a:ext cx="6096000" cy="1478280"/>
        </p:xfrm>
        <a:graphic>
          <a:graphicData uri="http://schemas.openxmlformats.org/drawingml/2006/table">
            <a:tbl>
              <a:tblPr/>
              <a:tblGrid>
                <a:gridCol w="3048000"/>
                <a:gridCol w="3048000"/>
              </a:tblGrid>
              <a:tr h="0">
                <a:tc gridSpan="2">
                  <a:txBody>
                    <a:bodyPr/>
                    <a:lstStyle/>
                    <a:p>
                      <a:r>
                        <a:rPr lang="en-US" b="1" dirty="0"/>
                        <a:t>Full-Time Tuition (12 credit hours or more per semester)</a:t>
                      </a:r>
                      <a:endParaRPr lang="en-US" dirty="0"/>
                    </a:p>
                  </a:txBody>
                  <a:tcPr marL="47625" marR="47625" marT="47625" marB="47625">
                    <a:lnL>
                      <a:noFill/>
                    </a:lnL>
                    <a:lnR>
                      <a:noFill/>
                    </a:lnR>
                    <a:lnT>
                      <a:noFill/>
                    </a:lnT>
                    <a:lnB>
                      <a:noFill/>
                    </a:lnB>
                    <a:solidFill>
                      <a:srgbClr val="FFFFFF"/>
                    </a:solidFill>
                  </a:tcPr>
                </a:tc>
                <a:tc hMerge="1">
                  <a:txBody>
                    <a:bodyPr/>
                    <a:lstStyle/>
                    <a:p>
                      <a:endParaRPr lang="en-US"/>
                    </a:p>
                  </a:txBody>
                  <a:tcPr/>
                </a:tc>
              </a:tr>
              <a:tr h="0">
                <a:tc>
                  <a:txBody>
                    <a:bodyPr/>
                    <a:lstStyle/>
                    <a:p>
                      <a:r>
                        <a:rPr lang="en-US"/>
                        <a:t>* Resident (per semester)</a:t>
                      </a:r>
                    </a:p>
                  </a:txBody>
                  <a:tcPr marL="47625" marR="47625" marT="47625" marB="47625">
                    <a:lnL>
                      <a:noFill/>
                    </a:lnL>
                    <a:lnR>
                      <a:noFill/>
                    </a:lnR>
                    <a:lnT>
                      <a:noFill/>
                    </a:lnT>
                    <a:lnB>
                      <a:noFill/>
                    </a:lnB>
                    <a:solidFill>
                      <a:srgbClr val="FFFFFF"/>
                    </a:solidFill>
                  </a:tcPr>
                </a:tc>
                <a:tc>
                  <a:txBody>
                    <a:bodyPr/>
                    <a:lstStyle/>
                    <a:p>
                      <a:pPr algn="r"/>
                      <a:r>
                        <a:rPr lang="en-US" dirty="0"/>
                        <a:t>$2,190.00</a:t>
                      </a:r>
                    </a:p>
                  </a:txBody>
                  <a:tcPr marL="47625" marR="47625" marT="47625" marB="47625">
                    <a:lnL>
                      <a:noFill/>
                    </a:lnL>
                    <a:lnR>
                      <a:noFill/>
                    </a:lnR>
                    <a:lnT>
                      <a:noFill/>
                    </a:lnT>
                    <a:lnB>
                      <a:noFill/>
                    </a:lnB>
                    <a:solidFill>
                      <a:srgbClr val="FFFFFF"/>
                    </a:solidFill>
                  </a:tcPr>
                </a:tc>
              </a:tr>
              <a:tr h="0">
                <a:tc>
                  <a:txBody>
                    <a:bodyPr/>
                    <a:lstStyle/>
                    <a:p>
                      <a:r>
                        <a:rPr lang="en-US" dirty="0" smtClean="0"/>
                        <a:t>Per</a:t>
                      </a:r>
                      <a:r>
                        <a:rPr lang="en-US" baseline="0" dirty="0" smtClean="0"/>
                        <a:t> year </a:t>
                      </a:r>
                      <a:endParaRPr lang="en-US" dirty="0"/>
                    </a:p>
                  </a:txBody>
                  <a:tcPr marL="47625" marR="47625" marT="47625" marB="47625">
                    <a:lnL>
                      <a:noFill/>
                    </a:lnL>
                    <a:lnR>
                      <a:noFill/>
                    </a:lnR>
                    <a:lnT>
                      <a:noFill/>
                    </a:lnT>
                    <a:lnB>
                      <a:noFill/>
                    </a:lnB>
                    <a:solidFill>
                      <a:srgbClr val="FFFFFF"/>
                    </a:solidFill>
                  </a:tcPr>
                </a:tc>
                <a:tc>
                  <a:txBody>
                    <a:bodyPr/>
                    <a:lstStyle/>
                    <a:p>
                      <a:pPr algn="r"/>
                      <a:r>
                        <a:rPr lang="en-US" dirty="0" smtClean="0"/>
                        <a:t>$4,280.00</a:t>
                      </a:r>
                      <a:endParaRPr lang="en-US" dirty="0"/>
                    </a:p>
                  </a:txBody>
                  <a:tcPr marL="47625" marR="47625" marT="47625" marB="47625">
                    <a:lnL>
                      <a:noFill/>
                    </a:lnL>
                    <a:lnR>
                      <a:noFill/>
                    </a:lnR>
                    <a:lnT>
                      <a:noFill/>
                    </a:lnT>
                    <a:lnB>
                      <a:noFill/>
                    </a:lnB>
                    <a:solidFill>
                      <a:srgbClr val="FFFFFF"/>
                    </a:solidFill>
                  </a:tcPr>
                </a:tc>
              </a:tr>
              <a:tr h="0">
                <a:tc>
                  <a:txBody>
                    <a:bodyPr/>
                    <a:lstStyle/>
                    <a:p>
                      <a:endParaRPr lang="en-US" dirty="0"/>
                    </a:p>
                  </a:txBody>
                  <a:tcPr marL="47625" marR="47625" marT="47625" marB="47625">
                    <a:lnL>
                      <a:noFill/>
                    </a:lnL>
                    <a:lnR>
                      <a:noFill/>
                    </a:lnR>
                    <a:lnT>
                      <a:noFill/>
                    </a:lnT>
                    <a:lnB>
                      <a:noFill/>
                    </a:lnB>
                    <a:solidFill>
                      <a:srgbClr val="FFFFFF"/>
                    </a:solidFill>
                  </a:tcPr>
                </a:tc>
                <a:tc>
                  <a:txBody>
                    <a:bodyPr/>
                    <a:lstStyle/>
                    <a:p>
                      <a:pPr algn="r"/>
                      <a:endParaRPr lang="en-US" dirty="0"/>
                    </a:p>
                  </a:txBody>
                  <a:tcPr marL="47625" marR="47625" marT="47625" marB="47625">
                    <a:lnL>
                      <a:noFill/>
                    </a:lnL>
                    <a:lnR>
                      <a:noFill/>
                    </a:lnR>
                    <a:lnT>
                      <a:noFill/>
                    </a:lnT>
                    <a:lnB>
                      <a:noFill/>
                    </a:lnB>
                    <a:solidFill>
                      <a:srgbClr val="FFFFFF"/>
                    </a:solidFill>
                  </a:tcPr>
                </a:tc>
              </a:tr>
            </a:tbl>
          </a:graphicData>
        </a:graphic>
      </p:graphicFrame>
    </p:spTree>
    <p:extLst>
      <p:ext uri="{BB962C8B-B14F-4D97-AF65-F5344CB8AC3E}">
        <p14:creationId xmlns:p14="http://schemas.microsoft.com/office/powerpoint/2010/main" xmlns="" val="309783808"/>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Angles">
  <a:themeElements>
    <a:clrScheme name="Angles">
      <a:dk1>
        <a:srgbClr val="000000"/>
      </a:dk1>
      <a:lt1>
        <a:srgbClr val="FFFFFF"/>
      </a:lt1>
      <a:dk2>
        <a:srgbClr val="434342"/>
      </a:dk2>
      <a:lt2>
        <a:srgbClr val="CDD7D9"/>
      </a:lt2>
      <a:accent1>
        <a:srgbClr val="797B7E"/>
      </a:accent1>
      <a:accent2>
        <a:srgbClr val="F96A1B"/>
      </a:accent2>
      <a:accent3>
        <a:srgbClr val="08A1D9"/>
      </a:accent3>
      <a:accent4>
        <a:srgbClr val="7C984A"/>
      </a:accent4>
      <a:accent5>
        <a:srgbClr val="C2AD8D"/>
      </a:accent5>
      <a:accent6>
        <a:srgbClr val="506E94"/>
      </a:accent6>
      <a:hlink>
        <a:srgbClr val="5F5F5F"/>
      </a:hlink>
      <a:folHlink>
        <a:srgbClr val="969696"/>
      </a:folHlink>
    </a:clrScheme>
    <a:fontScheme name="Angles">
      <a:majorFont>
        <a:latin typeface="Franklin Gothic Medium"/>
        <a:ea typeface=""/>
        <a:cs typeface=""/>
        <a:font script="Jpan" typeface="HG創英角ｺﾞｼｯｸUB"/>
        <a:font script="Hang" typeface="돋움"/>
        <a:font script="Hans" typeface="微软雅黑"/>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a:ea typeface=""/>
        <a:cs typeface=""/>
        <a:font script="Jpan" typeface="ＭＳ Ｐゴシック"/>
        <a:font script="Hang" typeface="맑은 고딕"/>
        <a:font script="Hans" typeface="隶书"/>
        <a:font script="Hant" typeface="新細明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ngle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20400000"/>
            </a:lightRig>
          </a:scene3d>
          <a:sp3d contourW="6350">
            <a:bevelT w="41275" h="19050" prst="angle"/>
            <a:contourClr>
              <a:schemeClr val="phClr">
                <a:shade val="25000"/>
                <a:satMod val="150000"/>
              </a:schemeClr>
            </a:contourClr>
          </a:sp3d>
        </a:effectStyle>
      </a:effectStyleLst>
      <a:bgFillStyleLst>
        <a:solidFill>
          <a:schemeClr val="phClr"/>
        </a:solidFill>
        <a:blipFill rotWithShape="1">
          <a:blip xmlns:r="http://schemas.openxmlformats.org/officeDocument/2006/relationships" r:embed="rId1">
            <a:duotone>
              <a:schemeClr val="phClr">
                <a:tint val="90000"/>
                <a:shade val="85000"/>
              </a:schemeClr>
              <a:schemeClr val="phClr">
                <a:tint val="95000"/>
                <a:shade val="99000"/>
              </a:schemeClr>
            </a:duotone>
          </a:blip>
          <a:tile tx="0" ty="0" sx="100000" sy="100000" flip="none" algn="tl"/>
        </a:blipFill>
        <a:blipFill rotWithShape="1">
          <a:blip xmlns:r="http://schemas.openxmlformats.org/officeDocument/2006/relationships" r:embed="rId2">
            <a:duotone>
              <a:schemeClr val="phClr">
                <a:tint val="93000"/>
                <a:shade val="85000"/>
              </a:schemeClr>
              <a:schemeClr val="phClr">
                <a:tint val="96000"/>
                <a:shade val="99000"/>
              </a:schemeClr>
            </a:duotone>
          </a:blip>
          <a:tile tx="0" ty="0" sx="90000" sy="9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Angles</Template>
  <TotalTime>92</TotalTime>
  <Words>690</Words>
  <Application>Microsoft Office PowerPoint</Application>
  <PresentationFormat>On-screen Show (4:3)</PresentationFormat>
  <Paragraphs>54</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Angles</vt:lpstr>
      <vt:lpstr>STEP UP- Elements of College Writing 12</vt:lpstr>
      <vt:lpstr>Slide 2</vt:lpstr>
      <vt:lpstr>How this class works:</vt:lpstr>
      <vt:lpstr>WHO BELONGS here?</vt:lpstr>
      <vt:lpstr>What does this class offer?</vt:lpstr>
      <vt:lpstr>Attendance</vt:lpstr>
      <vt:lpstr>Homework</vt:lpstr>
      <vt:lpstr>Remind.com</vt:lpstr>
      <vt:lpstr>College Visits</vt:lpstr>
      <vt:lpstr>Exiting this class</vt:lpstr>
      <vt:lpstr>Correspondence</vt:lpstr>
    </vt:vector>
  </TitlesOfParts>
  <Company>Hewlett-Packard Company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Transitions 12</dc:title>
  <dc:creator>Smart Touch 1</dc:creator>
  <cp:lastModifiedBy>Lydia Clark</cp:lastModifiedBy>
  <cp:revision>11</cp:revision>
  <dcterms:created xsi:type="dcterms:W3CDTF">2016-09-01T20:32:55Z</dcterms:created>
  <dcterms:modified xsi:type="dcterms:W3CDTF">2021-09-08T14:20:55Z</dcterms:modified>
</cp:coreProperties>
</file>